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Raleway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regular.fntdata"/><Relationship Id="rId10" Type="http://schemas.openxmlformats.org/officeDocument/2006/relationships/slide" Target="slides/slide6.xml"/><Relationship Id="rId13" Type="http://schemas.openxmlformats.org/officeDocument/2006/relationships/font" Target="fonts/Raleway-italic.fntdata"/><Relationship Id="rId12" Type="http://schemas.openxmlformats.org/officeDocument/2006/relationships/font" Target="fonts/Raleway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regular.fntdata"/><Relationship Id="rId14" Type="http://schemas.openxmlformats.org/officeDocument/2006/relationships/font" Target="fonts/Raleway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La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Shape 57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8" name="Shape 58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9" name="Shape 59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" name="Shape 17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" name="Shape 2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hape 27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" name="Shape 28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Shape 2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hape 3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Shape 38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hape 4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3" name="Shape 43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hape 5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4" name="Shape 54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1AEF0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Pitch deck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Alpha</a:t>
            </a:r>
            <a:endParaRPr/>
          </a:p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Pitch deck template - </a:t>
            </a:r>
            <a:r>
              <a:rPr i="1" lang="en"/>
              <a:t>[your company name]</a:t>
            </a:r>
            <a:endParaRPr i="1"/>
          </a:p>
        </p:txBody>
      </p:sp>
      <p:sp>
        <p:nvSpPr>
          <p:cNvPr id="70" name="Shape 70"/>
          <p:cNvSpPr/>
          <p:nvPr/>
        </p:nvSpPr>
        <p:spPr>
          <a:xfrm>
            <a:off x="2507800" y="2429675"/>
            <a:ext cx="1399500" cy="1413900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/>
        </p:nvSpPr>
        <p:spPr>
          <a:xfrm>
            <a:off x="2624050" y="2722450"/>
            <a:ext cx="1167000" cy="4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rgbClr val="FFFFFF"/>
                </a:solidFill>
              </a:rPr>
              <a:t>[Insert your company logo here]</a:t>
            </a:r>
            <a:endParaRPr i="1" sz="10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rgbClr val="FFFFFF"/>
                </a:solidFill>
              </a:rPr>
              <a:t>optional</a:t>
            </a:r>
            <a:endParaRPr i="1" sz="1000">
              <a:solidFill>
                <a:srgbClr val="FFFFFF"/>
              </a:solidFill>
            </a:endParaRPr>
          </a:p>
        </p:txBody>
      </p:sp>
      <p:sp>
        <p:nvSpPr>
          <p:cNvPr id="72" name="Shape 72"/>
          <p:cNvSpPr txBox="1"/>
          <p:nvPr/>
        </p:nvSpPr>
        <p:spPr>
          <a:xfrm>
            <a:off x="311625" y="1613736"/>
            <a:ext cx="2060100" cy="22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How to use this guide:</a:t>
            </a:r>
            <a:endParaRPr b="1" sz="1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Lato"/>
              <a:buAutoNum type="arabicPeriod"/>
            </a:pPr>
            <a:r>
              <a:rPr lang="en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Apart from this first slide, feel free to replace all content on each slide - just make sure </a:t>
            </a:r>
            <a:r>
              <a:rPr lang="en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the</a:t>
            </a:r>
            <a:r>
              <a:rPr lang="en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order is the same.</a:t>
            </a:r>
            <a:endParaRPr sz="1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Lato"/>
              <a:buAutoNum type="arabicPeriod"/>
            </a:pPr>
            <a:r>
              <a:rPr lang="en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Refer “What to include?” for tips on content</a:t>
            </a:r>
            <a:endParaRPr sz="1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Lato"/>
              <a:buAutoNum type="arabicPeriod"/>
            </a:pPr>
            <a:r>
              <a:rPr lang="en" sz="1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Edit the prompts between brackets</a:t>
            </a:r>
            <a:endParaRPr sz="1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73" name="Shape 73"/>
          <p:cNvPicPr preferRelativeResize="0"/>
          <p:nvPr/>
        </p:nvPicPr>
        <p:blipFill rotWithShape="1">
          <a:blip r:embed="rId3">
            <a:alphaModFix/>
          </a:blip>
          <a:srcRect b="64708" l="19898" r="21177" t="21568"/>
          <a:stretch/>
        </p:blipFill>
        <p:spPr>
          <a:xfrm>
            <a:off x="381766" y="359333"/>
            <a:ext cx="1217925" cy="26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 rotWithShape="1">
          <a:blip r:embed="rId3">
            <a:alphaModFix/>
          </a:blip>
          <a:srcRect b="22204" l="32290" r="31637" t="51932"/>
          <a:stretch/>
        </p:blipFill>
        <p:spPr>
          <a:xfrm>
            <a:off x="381764" y="853448"/>
            <a:ext cx="745550" cy="49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37728" y="-305918"/>
            <a:ext cx="3002400" cy="30024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/>
              <a:t>[Company introduction here]</a:t>
            </a:r>
            <a:endParaRPr i="1"/>
          </a:p>
        </p:txBody>
      </p:sp>
      <p:sp>
        <p:nvSpPr>
          <p:cNvPr id="82" name="Shape 82"/>
          <p:cNvSpPr txBox="1"/>
          <p:nvPr/>
        </p:nvSpPr>
        <p:spPr>
          <a:xfrm>
            <a:off x="262850" y="2133900"/>
            <a:ext cx="2060100" cy="24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What to include?</a:t>
            </a:r>
            <a:endParaRPr b="1"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1AEF0"/>
              </a:buClr>
              <a:buSzPts val="1000"/>
              <a:buFont typeface="Lato"/>
              <a:buAutoNum type="arabicPeriod"/>
            </a:pPr>
            <a:r>
              <a:rPr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Description of what your company does</a:t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AEF0"/>
              </a:buClr>
              <a:buSzPts val="1000"/>
              <a:buFont typeface="Lato"/>
              <a:buAutoNum type="arabicPeriod"/>
            </a:pPr>
            <a:r>
              <a:rPr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Funding raised thus far</a:t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AEF0"/>
              </a:buClr>
              <a:buSzPts val="1000"/>
              <a:buFont typeface="Lato"/>
              <a:buAutoNum type="arabicPeriod"/>
            </a:pPr>
            <a:r>
              <a:rPr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Location(s) </a:t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AEF0"/>
              </a:buClr>
              <a:buSzPts val="1000"/>
              <a:buFont typeface="Lato"/>
              <a:buAutoNum type="arabicPeriod"/>
            </a:pPr>
            <a:r>
              <a:rPr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When the company was established</a:t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AEF0"/>
              </a:buClr>
              <a:buSzPts val="1000"/>
              <a:buFont typeface="Lato"/>
              <a:buAutoNum type="arabicPeriod"/>
            </a:pPr>
            <a:r>
              <a:rPr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Contact details </a:t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60941" y="-322098"/>
            <a:ext cx="3044824" cy="3044824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</a:t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/>
              <a:t>[</a:t>
            </a:r>
            <a:r>
              <a:rPr i="1" lang="en"/>
              <a:t>Articulate the problem and details here] </a:t>
            </a:r>
            <a:endParaRPr i="1"/>
          </a:p>
        </p:txBody>
      </p:sp>
      <p:sp>
        <p:nvSpPr>
          <p:cNvPr id="90" name="Shape 90"/>
          <p:cNvSpPr txBox="1"/>
          <p:nvPr/>
        </p:nvSpPr>
        <p:spPr>
          <a:xfrm>
            <a:off x="262850" y="2090175"/>
            <a:ext cx="2060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What to include?</a:t>
            </a:r>
            <a:endParaRPr b="1"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1AEF0"/>
              </a:buClr>
              <a:buSzPts val="1000"/>
              <a:buFont typeface="Lato"/>
              <a:buAutoNum type="arabicPeriod"/>
            </a:pPr>
            <a:r>
              <a:rPr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Problem that your team is trying to solve </a:t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AEF0"/>
              </a:buClr>
              <a:buSzPts val="1000"/>
              <a:buFont typeface="Lato"/>
              <a:buAutoNum type="arabicPeriod"/>
            </a:pPr>
            <a:r>
              <a:rPr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The market size of the problem</a:t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99209" y="-354497"/>
            <a:ext cx="3208899" cy="320889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 </a:t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/>
              <a:t>[Describe your solution to tackle the problem]</a:t>
            </a:r>
            <a:endParaRPr i="1"/>
          </a:p>
        </p:txBody>
      </p:sp>
      <p:sp>
        <p:nvSpPr>
          <p:cNvPr id="98" name="Shape 98"/>
          <p:cNvSpPr txBox="1"/>
          <p:nvPr/>
        </p:nvSpPr>
        <p:spPr>
          <a:xfrm>
            <a:off x="272906" y="2219700"/>
            <a:ext cx="20601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What to include?</a:t>
            </a:r>
            <a:endParaRPr b="1"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1AEF0"/>
              </a:buClr>
              <a:buSzPts val="1000"/>
              <a:buFont typeface="Lato"/>
              <a:buAutoNum type="arabicPeriod"/>
            </a:pPr>
            <a:r>
              <a:rPr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Explain your solution</a:t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AEF0"/>
              </a:buClr>
              <a:buSzPts val="1000"/>
              <a:buFont typeface="Lato"/>
              <a:buAutoNum type="arabicPeriod"/>
            </a:pPr>
            <a:r>
              <a:rPr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How it works</a:t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AEF0"/>
              </a:buClr>
              <a:buSzPts val="1000"/>
              <a:buFont typeface="Lato"/>
              <a:buAutoNum type="arabicPeriod"/>
            </a:pPr>
            <a:r>
              <a:rPr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Traction thus far (provide relevant metrics - examples below)</a:t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AEF0"/>
              </a:buClr>
              <a:buSzPts val="1000"/>
              <a:buFont typeface="Lato"/>
              <a:buAutoNum type="alphaLcPeriod"/>
            </a:pPr>
            <a:r>
              <a:rPr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No. of users</a:t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AEF0"/>
              </a:buClr>
              <a:buSzPts val="1000"/>
              <a:buFont typeface="Lato"/>
              <a:buAutoNum type="alphaLcPeriod"/>
            </a:pPr>
            <a:r>
              <a:rPr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Engagement metrics</a:t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AEF0"/>
              </a:buClr>
              <a:buSzPts val="1000"/>
              <a:buFont typeface="Lato"/>
              <a:buAutoNum type="alphaLcPeriod"/>
            </a:pPr>
            <a:r>
              <a:rPr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Revenue (optional)</a:t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61651" y="-385394"/>
            <a:ext cx="3336750" cy="3336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262850" y="2244625"/>
            <a:ext cx="2060100" cy="23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What to include?</a:t>
            </a:r>
            <a:endParaRPr b="1"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1AEF0"/>
              </a:buClr>
              <a:buSzPts val="1000"/>
              <a:buFont typeface="Lato"/>
              <a:buAutoNum type="arabicPeriod"/>
            </a:pPr>
            <a:r>
              <a:rPr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Target market/customers: what is the profile of your target customers?</a:t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AEF0"/>
              </a:buClr>
              <a:buSzPts val="1000"/>
              <a:buFont typeface="Lato"/>
              <a:buAutoNum type="arabicPeriod"/>
            </a:pPr>
            <a:r>
              <a:rPr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Go-to-market strategy: how do you plan to approach customers and achieve competitive advantage and product market fit?</a:t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AEF0"/>
              </a:buClr>
              <a:buSzPts val="1000"/>
              <a:buFont typeface="Lato"/>
              <a:buAutoNum type="arabicPeriod"/>
            </a:pPr>
            <a:r>
              <a:rPr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Competitors and what differentiates you from the rest?</a:t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5" name="Shape 10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Go-To-Market</a:t>
            </a:r>
            <a:endParaRPr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/>
              <a:t>[Share your Go-To-Market plans with us] </a:t>
            </a:r>
            <a:endParaRPr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74572" y="-363078"/>
            <a:ext cx="3221702" cy="3221702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/>
              <a:t>[Last but not least, tell us more about your team!]</a:t>
            </a:r>
            <a:endParaRPr i="1"/>
          </a:p>
        </p:txBody>
      </p:sp>
      <p:sp>
        <p:nvSpPr>
          <p:cNvPr id="114" name="Shape 114"/>
          <p:cNvSpPr txBox="1"/>
          <p:nvPr/>
        </p:nvSpPr>
        <p:spPr>
          <a:xfrm>
            <a:off x="262850" y="2224500"/>
            <a:ext cx="2060100" cy="23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What to include?</a:t>
            </a:r>
            <a:endParaRPr b="1"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1AEF0"/>
              </a:buClr>
              <a:buSzPts val="1000"/>
              <a:buFont typeface="Lato"/>
              <a:buAutoNum type="arabicPeriod"/>
            </a:pPr>
            <a:r>
              <a:rPr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Brief intro of your team members and responsibilities </a:t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-2921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1AEF0"/>
              </a:buClr>
              <a:buSzPts val="1000"/>
              <a:buFont typeface="Lato"/>
              <a:buAutoNum type="arabicPeriod"/>
            </a:pPr>
            <a:r>
              <a:rPr lang="en" sz="1000">
                <a:solidFill>
                  <a:srgbClr val="01AEF0"/>
                </a:solidFill>
                <a:latin typeface="Lato"/>
                <a:ea typeface="Lato"/>
                <a:cs typeface="Lato"/>
                <a:sym typeface="Lato"/>
              </a:rPr>
              <a:t>Names and roles of advisors, directors (optional)</a:t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000">
              <a:solidFill>
                <a:srgbClr val="01AEF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